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5"/>
  </p:notesMasterIdLst>
  <p:sldIdLst>
    <p:sldId id="257" r:id="rId2"/>
    <p:sldId id="271" r:id="rId3"/>
    <p:sldId id="260" r:id="rId4"/>
    <p:sldId id="261" r:id="rId5"/>
    <p:sldId id="315" r:id="rId6"/>
    <p:sldId id="258" r:id="rId7"/>
    <p:sldId id="272" r:id="rId8"/>
    <p:sldId id="273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2" r:id="rId26"/>
    <p:sldId id="334" r:id="rId27"/>
    <p:sldId id="335" r:id="rId28"/>
    <p:sldId id="265" r:id="rId29"/>
    <p:sldId id="291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9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2" r:id="rId74"/>
    <p:sldId id="383" r:id="rId75"/>
    <p:sldId id="384" r:id="rId76"/>
    <p:sldId id="385" r:id="rId77"/>
    <p:sldId id="386" r:id="rId78"/>
    <p:sldId id="387" r:id="rId79"/>
    <p:sldId id="389" r:id="rId80"/>
    <p:sldId id="390" r:id="rId81"/>
    <p:sldId id="391" r:id="rId82"/>
    <p:sldId id="401" r:id="rId83"/>
    <p:sldId id="402" r:id="rId84"/>
    <p:sldId id="392" r:id="rId85"/>
    <p:sldId id="393" r:id="rId86"/>
    <p:sldId id="394" r:id="rId87"/>
    <p:sldId id="395" r:id="rId88"/>
    <p:sldId id="396" r:id="rId89"/>
    <p:sldId id="398" r:id="rId90"/>
    <p:sldId id="400" r:id="rId91"/>
    <p:sldId id="404" r:id="rId92"/>
    <p:sldId id="399" r:id="rId93"/>
    <p:sldId id="403" r:id="rId94"/>
    <p:sldId id="406" r:id="rId95"/>
    <p:sldId id="407" r:id="rId96"/>
    <p:sldId id="408" r:id="rId97"/>
    <p:sldId id="409" r:id="rId98"/>
    <p:sldId id="411" r:id="rId99"/>
    <p:sldId id="412" r:id="rId100"/>
    <p:sldId id="413" r:id="rId101"/>
    <p:sldId id="414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25" r:id="rId113"/>
    <p:sldId id="426" r:id="rId114"/>
    <p:sldId id="427" r:id="rId115"/>
    <p:sldId id="432" r:id="rId116"/>
    <p:sldId id="433" r:id="rId117"/>
    <p:sldId id="434" r:id="rId118"/>
    <p:sldId id="428" r:id="rId119"/>
    <p:sldId id="435" r:id="rId120"/>
    <p:sldId id="430" r:id="rId121"/>
    <p:sldId id="431" r:id="rId122"/>
    <p:sldId id="436" r:id="rId123"/>
    <p:sldId id="269" r:id="rId124"/>
  </p:sldIdLst>
  <p:sldSz cx="12192000" cy="6858000"/>
  <p:notesSz cx="6858000" cy="9144000"/>
  <p:embeddedFontLst>
    <p:embeddedFont>
      <p:font typeface="나눔스퀘어 Bold" panose="020B0600000101010101" pitchFamily="50" charset="-127"/>
      <p:bold r:id="rId126"/>
    </p:embeddedFont>
    <p:embeddedFont>
      <p:font typeface="나눔스퀘어 ExtraBold" panose="020B0600000101010101" pitchFamily="50" charset="-127"/>
      <p:bold r:id="rId127"/>
    </p:embeddedFont>
    <p:embeddedFont>
      <p:font typeface="맑은 고딕" panose="020B0503020000020004" pitchFamily="50" charset="-127"/>
      <p:regular r:id="rId128"/>
      <p:bold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D0CECE"/>
    <a:srgbClr val="BDBDFF"/>
    <a:srgbClr val="FFFFFF"/>
    <a:srgbClr val="634EEA"/>
    <a:srgbClr val="00002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8" y="2447473"/>
            <a:ext cx="518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스터디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53292-CC1C-4008-8F79-B45DE538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5" y="2223550"/>
            <a:ext cx="3674997" cy="2255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F2BEEA-585C-47D7-9692-D5299E6C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2" y="2223550"/>
            <a:ext cx="3674997" cy="2255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41E45-20D2-474F-8AAD-F04AC53F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0" y="2223551"/>
            <a:ext cx="3674994" cy="225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3D477-E89F-4D83-B8F3-528A377022B3}"/>
              </a:ext>
            </a:extLst>
          </p:cNvPr>
          <p:cNvSpPr txBox="1"/>
          <p:nvPr/>
        </p:nvSpPr>
        <p:spPr>
          <a:xfrm>
            <a:off x="3930183" y="4676243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라이선스 활성화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19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피격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761108" y="4755596"/>
            <a:ext cx="8669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스크립트에 플레이어와 유사하게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되었을 경우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시체는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정도 남아있도록 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isDead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시체가 데미지를 입지 않도록 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40AE7-5421-415A-8C5B-05053A0B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27" y="1110920"/>
            <a:ext cx="4381946" cy="35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0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공격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333541" y="4367278"/>
            <a:ext cx="9524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스크립트에 적과 닿았을 경우 적에 데미지 입히는 기능 구현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OnTriggerEnter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Trigger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충돌했을 때 한 번 호출됨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충돌한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받아올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받아와 만약 그 컴포넌트가 있다면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(==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만약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적이라면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호출함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적에게 데미지를 입힌 이후 자기 자신을 삭제함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567159-9C5A-4CE6-ABB5-D8C1484E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115908"/>
            <a:ext cx="4145280" cy="31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74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F67E47-AB88-4BA0-9FDB-C99F9B82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9"/>
            <a:ext cx="7184553" cy="39196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736489" y="5416783"/>
            <a:ext cx="471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적에게 총을 쏘면 적이 죽음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557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736489" y="5685724"/>
            <a:ext cx="471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적을 계속해서 소환함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F6CCB-190A-464F-96CE-B7D59823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50" y="1050704"/>
            <a:ext cx="6660498" cy="44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00572" y="3985706"/>
            <a:ext cx="6590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 : 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적을 소환하는데 걸리는 시간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delayDec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시간이 줄어드는 정도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minDelay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 소환 시간 최솟값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시간을 위한 타이머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spawnPoints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소환될 위치들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698C39-51B3-445E-8B63-8B56ACA2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62" y="1239084"/>
            <a:ext cx="3435274" cy="2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8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713589" y="4066863"/>
            <a:ext cx="10764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Player.gameOver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참조하여 게임 오버가 아닐 때에만 적을 소환함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시간과 유사하게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계속 감소시키는 것으로 타이머를 구현함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작아졌을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소환함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소환 위치는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spawnPoints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객체를 참조하여 그 위치로 결정함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초기화됨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적이 소환될 때마다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delayDec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감소하지만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감소하지는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E7E3F-0115-4CE7-8F9A-95673B8C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4" y="1052006"/>
            <a:ext cx="74866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67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649965" y="5217754"/>
            <a:ext cx="6892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Empty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적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스포너를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EnemySpawner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6934E-D73F-436C-BA5A-372CBE19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38394"/>
            <a:ext cx="3810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3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91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지점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681779" y="5254680"/>
            <a:ext cx="882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EnemySpawner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적 소환 위치에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Object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생성함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오브젝트들을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1B89A-A977-44C4-A1D0-F3095230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12" y="1187821"/>
            <a:ext cx="3098239" cy="3911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84AA75-CF21-4685-9E3D-AEAEF224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50" y="1187821"/>
            <a:ext cx="2860095" cy="39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86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FCDBF-F776-40A3-B91A-AEA5B703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9"/>
            <a:ext cx="7184553" cy="390575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370266" y="5416783"/>
            <a:ext cx="7451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계속 임의의 </a:t>
            </a:r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위치에서 생성되어 나타남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691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52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028187"/>
            <a:ext cx="8161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탭에는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오브젝트들이 존재함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후 오른쪽과 같이 설정할 것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수정하는 것으로 텍스트 오브젝트가 출력하는 문자를 바꿀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0D22E-199A-4731-988C-9DB3E88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26" y="1202141"/>
            <a:ext cx="3260082" cy="3544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2B205C-76DC-426E-936F-9AB570D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94" y="1100938"/>
            <a:ext cx="2001558" cy="37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132998" y="1006929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363A-7138-44A4-95FE-FEEE1402653F}"/>
              </a:ext>
            </a:extLst>
          </p:cNvPr>
          <p:cNvSpPr txBox="1"/>
          <p:nvPr/>
        </p:nvSpPr>
        <p:spPr>
          <a:xfrm>
            <a:off x="1077635" y="4676243"/>
            <a:ext cx="1003672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프로젝트에 따라 적당한 에디터를 설치하면 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도중 에디터 버전을 올리는 것은 별로 좋지 않음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기능이 추가 및 삭제될 수 있어 프로젝트가 제대로 작동하지 않을 수 있음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B81A8-68E5-4C98-9CA8-06F0DDD2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6" y="2181731"/>
            <a:ext cx="3621859" cy="2223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6B83E-4D27-4770-B4D3-A593E08A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89" y="2181757"/>
            <a:ext cx="3621859" cy="2223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A66841-73BA-4088-A9E0-35D6432F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72" y="2181755"/>
            <a:ext cx="3621820" cy="22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7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90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333541" y="4457687"/>
            <a:ext cx="952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 존재하는 것이 아니라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화면 상에서 존재함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카메라가 이동한다고 해서 위치가 변하면 안됨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현재 화면을 나타내는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생성되며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내부에 있어야 제대로 화면에 나타남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해상도에 따라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크기가 달라질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243DB-4B76-45CF-881B-8EC68CDA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82" y="1246151"/>
            <a:ext cx="6849036" cy="31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68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66403B8-F707-4857-84FA-E5DA8E3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39233"/>
            <a:ext cx="7241295" cy="32077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B9F93D-3768-4ADD-A131-4BF1CD36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014" y="612173"/>
            <a:ext cx="2370578" cy="441601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66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349734"/>
            <a:ext cx="81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외에도 적 점수를 표현할 텍스트 하나 더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0626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해상도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75878" y="5349734"/>
            <a:ext cx="6440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창의 해상도를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1920x1080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해상도가 없을 경우 추가할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791D1-2DF5-4A1F-A7B8-471FC27A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86" y="1330092"/>
            <a:ext cx="6698428" cy="37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17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4C3AAD-AA25-424A-9252-B3E4068F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7" y="1209058"/>
            <a:ext cx="3362325" cy="534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DB9B6-1884-46C0-B2E5-FE46E0C3C969}"/>
              </a:ext>
            </a:extLst>
          </p:cNvPr>
          <p:cNvSpPr txBox="1"/>
          <p:nvPr/>
        </p:nvSpPr>
        <p:spPr>
          <a:xfrm>
            <a:off x="4446618" y="1209058"/>
            <a:ext cx="7530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데미지를 입었을 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GetScore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추가하여 점수를 관리하고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초기화함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100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1530805" y="5391998"/>
            <a:ext cx="916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 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만든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3137EA-5432-458E-A9CA-C7126141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115" y="1089624"/>
            <a:ext cx="2825676" cy="4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69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FA997-16C8-4B8B-B25D-925C21D3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44896"/>
            <a:ext cx="7241295" cy="316965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349734"/>
            <a:ext cx="81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시 나타낼 텍스트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8DBC1-1144-49A5-A0DB-7391A60D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621844"/>
            <a:ext cx="2370577" cy="46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22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539E6B-6D60-4828-B394-1E972DB2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44897"/>
            <a:ext cx="7241295" cy="322751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588812" y="4928157"/>
            <a:ext cx="902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 옆의 체크박스를 해제 하는 것으로 오브젝트를 비활성화 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텍스트는 게임 오버 됐을 때만 보여주면 되므로 비활성화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해놓음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4F4ED-4762-469A-B47D-3F80B4BC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07" y="2056335"/>
            <a:ext cx="2849644" cy="15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47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2212" y="4928157"/>
            <a:ext cx="8175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gameOverText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활성화하도록 수정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gameOverText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플레이어 오브젝트에 등록함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820632-770B-4DB0-B76B-ADA93DE8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2828925"/>
            <a:ext cx="3563684" cy="1161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F3CBAA-513A-4478-B3CE-27E8F546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02" y="1756616"/>
            <a:ext cx="2994683" cy="90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4D880-704D-42F4-82C9-0851AB68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253" y="2499817"/>
            <a:ext cx="3991087" cy="6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63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2520874" y="4591770"/>
            <a:ext cx="715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 밑으로 떨어질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다음을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바닥에서 떨어지면 게임 오버 처리함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98263-6E20-42F2-810E-B4456B2F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3" y="1573732"/>
            <a:ext cx="5818954" cy="24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2725271" y="4659949"/>
            <a:ext cx="6741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Esc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버튼을 눌러 게임을 종료할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빌드해야 확인할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F8C5A-4C5A-4624-8DE3-002AF311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2" y="1270237"/>
            <a:ext cx="5818956" cy="3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44DF-9105-48FF-923B-62C305AF2DC8}"/>
              </a:ext>
            </a:extLst>
          </p:cNvPr>
          <p:cNvSpPr txBox="1"/>
          <p:nvPr/>
        </p:nvSpPr>
        <p:spPr>
          <a:xfrm>
            <a:off x="478408" y="4450687"/>
            <a:ext cx="1123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이름 및 경로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템플릿마다 프로젝트 초기 설정이 조금씩 다름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 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18FD1-D511-4B04-8ED7-53692B4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0F18F-514B-4E4A-A322-3F1EFAEB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2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빌드</a:t>
            </a:r>
          </a:p>
        </p:txBody>
      </p:sp>
    </p:spTree>
    <p:extLst>
      <p:ext uri="{BB962C8B-B14F-4D97-AF65-F5344CB8AC3E}">
        <p14:creationId xmlns:p14="http://schemas.microsoft.com/office/powerpoint/2010/main" val="31760615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8D6AD-84BA-432C-9C00-15F236F5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675" y="1204454"/>
            <a:ext cx="3492650" cy="3387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6CC20-F1F9-4A1D-909A-C97A6929B2C1}"/>
              </a:ext>
            </a:extLst>
          </p:cNvPr>
          <p:cNvSpPr txBox="1"/>
          <p:nvPr/>
        </p:nvSpPr>
        <p:spPr>
          <a:xfrm>
            <a:off x="2402541" y="4633055"/>
            <a:ext cx="7386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File-Build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빌드 창을 열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 Open Scenes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눌러 빌드할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씬을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빌드할 대상 플랫폼을 정할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Build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버튼을 눌러 빌드할 경로를 지정한 뒤 빌드함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90D99-1400-402F-A191-0E5F676B5B2D}"/>
              </a:ext>
            </a:extLst>
          </p:cNvPr>
          <p:cNvCxnSpPr>
            <a:cxnSpLocks/>
          </p:cNvCxnSpPr>
          <p:nvPr/>
        </p:nvCxnSpPr>
        <p:spPr>
          <a:xfrm>
            <a:off x="11713592" y="265068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231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6CC20-F1F9-4A1D-909A-C97A6929B2C1}"/>
              </a:ext>
            </a:extLst>
          </p:cNvPr>
          <p:cNvSpPr txBox="1"/>
          <p:nvPr/>
        </p:nvSpPr>
        <p:spPr>
          <a:xfrm>
            <a:off x="2779059" y="4611540"/>
            <a:ext cx="663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결과 다음 파일들이 생김 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프로젝트명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.exe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통해 게임을 플레이할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90D99-1400-402F-A191-0E5F676B5B2D}"/>
              </a:ext>
            </a:extLst>
          </p:cNvPr>
          <p:cNvCxnSpPr>
            <a:cxnSpLocks/>
          </p:cNvCxnSpPr>
          <p:nvPr/>
        </p:nvCxnSpPr>
        <p:spPr>
          <a:xfrm>
            <a:off x="11713592" y="265068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003DCE-3A89-4279-A949-32BC41DE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75" y="2038573"/>
            <a:ext cx="8015450" cy="17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9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66159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8F543-4559-4E19-8759-1CB50AEF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3" y="1419446"/>
            <a:ext cx="8951934" cy="48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06402" y="1006929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Hierarchy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7162A-69A8-413C-AFC2-C9A9D7BE7628}"/>
              </a:ext>
            </a:extLst>
          </p:cNvPr>
          <p:cNvSpPr txBox="1"/>
          <p:nvPr/>
        </p:nvSpPr>
        <p:spPr>
          <a:xfrm>
            <a:off x="4707880" y="3013501"/>
            <a:ext cx="6330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들어가는 모든 오브젝트들의 목록이 정리됨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오브젝트들의 부모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등을 파악할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816477-0448-4756-AC5C-50165F37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89" y="1498054"/>
            <a:ext cx="1957270" cy="46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1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2774001" y="5084022"/>
            <a:ext cx="6643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월드를 있는 그대로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드래그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클릭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 클릭 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우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75968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115B60-2D3B-4804-BD19-1A397D0D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6" cy="349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1231527" y="5017665"/>
            <a:ext cx="972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게임이 실행 될 시 보이게 될 화면을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일종의 디버그 모드로 위의 재생 버튼을 누를 시 테스트 플레이가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일시정지 버튼을 누를 시 정지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빨리감기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버튼을 누를 시 다음 프레임으로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85587" y="100692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18BC4-FACC-43B9-86D7-ED7C0B2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4" cy="32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21280" y="1006929"/>
            <a:ext cx="107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F889-A9C8-456A-8A3F-D45CD5C98DE4}"/>
              </a:ext>
            </a:extLst>
          </p:cNvPr>
          <p:cNvSpPr txBox="1"/>
          <p:nvPr/>
        </p:nvSpPr>
        <p:spPr>
          <a:xfrm>
            <a:off x="5033394" y="2644169"/>
            <a:ext cx="6432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선택하면 그 오브젝트의 속성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사진을 통해 프로젝트 생성하면 기본으로 생기는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Camera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컴포넌트들을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2109E-83D8-420B-961C-7206A906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98" y="1376261"/>
            <a:ext cx="2679964" cy="4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5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28459" y="1006929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932F-0961-426A-9BCD-E00073679294}"/>
              </a:ext>
            </a:extLst>
          </p:cNvPr>
          <p:cNvSpPr txBox="1"/>
          <p:nvPr/>
        </p:nvSpPr>
        <p:spPr>
          <a:xfrm>
            <a:off x="3022947" y="4881574"/>
            <a:ext cx="614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프로젝트의 작업 폴더를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안의 파일들만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등을 만들 때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7B4DD-132C-4F0C-B5B4-26AE3DD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21" y="1651833"/>
            <a:ext cx="4926756" cy="28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BA30A-B0FC-481B-B41C-8CBFA65D70EE}"/>
              </a:ext>
            </a:extLst>
          </p:cNvPr>
          <p:cNvSpPr txBox="1"/>
          <p:nvPr/>
        </p:nvSpPr>
        <p:spPr>
          <a:xfrm>
            <a:off x="5172147" y="3207529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7A59C-2238-4859-B21B-F0BC89C7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72" y="1573924"/>
            <a:ext cx="2877700" cy="3851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72E5A-1073-4E9B-833B-39CB666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10" y="1573923"/>
            <a:ext cx="4693913" cy="385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1E185-3EE1-4723-9DDB-685EA74CD22F}"/>
              </a:ext>
            </a:extLst>
          </p:cNvPr>
          <p:cNvSpPr txBox="1"/>
          <p:nvPr/>
        </p:nvSpPr>
        <p:spPr>
          <a:xfrm>
            <a:off x="587558" y="5576464"/>
            <a:ext cx="979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외에도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들어갈 모든 오브젝트를 이렇게 생성할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광원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35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CBBB7A-E7E7-40EF-928C-7CA945233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3" y="3388064"/>
            <a:ext cx="4198878" cy="41988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2632" y="1208010"/>
            <a:ext cx="61425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2005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정보통신대학 동아리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CAT&amp;DOG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창설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학기 다양한 게임 제작 프로젝트 진행 및 그를 위한 스터디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세미나 개최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NEXON, NC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 여러 기업의 지원을 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바탕으로 게임 개발 진행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타대학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 개발 동아리 들과의 만남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683C77-53F3-4405-8A71-FA4C177B7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3" y="1347325"/>
            <a:ext cx="2748384" cy="2061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44B058-9376-464C-856C-DE20CA2C7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85" y="2766416"/>
            <a:ext cx="4351338" cy="20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975971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오브젝트들이 구성 되어있는 게임 환경을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게임에는 최소 하나의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존재해야 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하나는 파일 하나로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39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678613" y="100692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들어갈 수 있는 모든 오브젝트들이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속성을 갖지 않는 오브젝트는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포함될 수 없음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정보를 가짐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Transform</a:t>
            </a:r>
          </a:p>
        </p:txBody>
      </p:sp>
    </p:spTree>
    <p:extLst>
      <p:ext uri="{BB962C8B-B14F-4D97-AF65-F5344CB8AC3E}">
        <p14:creationId xmlns:p14="http://schemas.microsoft.com/office/powerpoint/2010/main" val="336052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03012" y="1006929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57773-5569-4FE6-B3BD-BBF652DDE4F9}"/>
              </a:ext>
            </a:extLst>
          </p:cNvPr>
          <p:cNvSpPr txBox="1"/>
          <p:nvPr/>
        </p:nvSpPr>
        <p:spPr>
          <a:xfrm>
            <a:off x="717765" y="1573923"/>
            <a:ext cx="107482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Main Camera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컴포넌트 중 하나임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보이는 것들은 모두 컴포넌트를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== C#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하나라고 생각하면 편함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413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77B3B-FCD6-4B15-86A3-BF92B9C92C73}"/>
              </a:ext>
            </a:extLst>
          </p:cNvPr>
          <p:cNvSpPr txBox="1"/>
          <p:nvPr/>
        </p:nvSpPr>
        <p:spPr>
          <a:xfrm>
            <a:off x="717765" y="1573923"/>
            <a:ext cx="107482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나타내기 위해 필요한 모든 정보가 포함되는 컴포넌트임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쿼터니언으로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편의를 위해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표현됨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Scale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크기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간의 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오브젝트들의 상위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오브젝트의 하위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부모의 것을 기반으로 하여 계산됨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65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A1F43-D608-483B-9409-319F2D20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23" y="2411259"/>
            <a:ext cx="7426754" cy="2035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C5979-43B5-41C7-8068-234F674E5F9F}"/>
              </a:ext>
            </a:extLst>
          </p:cNvPr>
          <p:cNvSpPr txBox="1"/>
          <p:nvPr/>
        </p:nvSpPr>
        <p:spPr>
          <a:xfrm>
            <a:off x="717765" y="4905847"/>
            <a:ext cx="107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통해 오브젝트의 위치를 조종할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24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E792E-2448-4B86-8289-FC35EE5E1CBA}"/>
              </a:ext>
            </a:extLst>
          </p:cNvPr>
          <p:cNvGrpSpPr/>
          <p:nvPr/>
        </p:nvGrpSpPr>
        <p:grpSpPr>
          <a:xfrm>
            <a:off x="4759425" y="1089946"/>
            <a:ext cx="5985494" cy="3006223"/>
            <a:chOff x="1616985" y="1249363"/>
            <a:chExt cx="8958030" cy="427059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13AF9C6-411E-4955-B64F-F51EE48A7182}"/>
                </a:ext>
              </a:extLst>
            </p:cNvPr>
            <p:cNvSpPr/>
            <p:nvPr/>
          </p:nvSpPr>
          <p:spPr>
            <a:xfrm>
              <a:off x="1828801" y="1249363"/>
              <a:ext cx="8523214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8EB23-8551-471E-93C7-1C6638E7135E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Scene3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881B0D-97F9-4E74-B58A-36262EB4BE08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2C6B9E2-E7D7-46D7-BF1D-56EB8044DED8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F97D6D-F386-4531-BED1-92C08333E2BA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F66C184-EB3B-4803-9EC2-FB3E799D12F4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B26A93F-7F82-432A-BE83-76D1B330EA5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8367502-00CF-44D5-A7BF-E18877E6D93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9873265-ADAA-41ED-BAEC-B00C11BFB39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C6B3064A-F392-4B8A-9BF6-F073BA28DDB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BCD746-1998-449C-89F0-1875586A478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9ECBC3-00AA-401B-83D8-B51C98F6FDA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76B2AC6-4F6A-4274-8F59-6B4AE58897D9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AE4E02B-5414-4DE2-9D13-978E79E6C150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834159C-EAC7-4D58-B344-DB287603705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D0C78B85-C9E5-46B5-AB35-939FADA63B17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8C0DA1-A66D-45D5-B9A0-71FE77139F5F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265CCB0-69BC-4DCC-B980-418B37548FB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8EACE621-7540-4725-BFAF-747AA4AAB30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30D499A-DBA2-49FA-943D-F3F6D9C277A7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C2D1C2-E7BA-44C6-BAD9-4A24E006E529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AD8034E2-614F-4439-BF1A-2FF4A449318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9A62BF-003B-433A-9B33-0F30EC3A45B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EB8476A-FE44-403E-B77D-3500A841021F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529B830-4497-4B9C-974A-7A3924B1865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FD4B9B-E9DA-4287-B371-A783001E3D0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8AED7B2-2B4D-4634-A134-0F6B5EF82B33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A02EDC2B-3A83-4301-AA69-7BA1F2A745C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5F626-3E1D-4A1D-91E1-565F9FBB0CE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B997869-2B32-4DEF-B7E7-CF4472BA71C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04C7309F-C1B0-4C27-B558-5204B41FA47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D96841C-7E2D-43B0-99B6-29783D14EF7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6AD665F-B997-4E00-AB02-9A87641F282B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2D0AF8AC-AB98-409C-853D-704A76F82CE8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7B9A60-4E5C-4FA4-A4E6-284474123F0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F4534B0-40EA-4A3B-A966-ECDFE1FDC81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236BB636-BD8F-4481-8EAF-3D7D098E2BB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52AF250-D71D-4C67-8B34-BABB9334F96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C473F8-395F-42B6-88F1-007E5244B7CC}"/>
              </a:ext>
            </a:extLst>
          </p:cNvPr>
          <p:cNvSpPr txBox="1"/>
          <p:nvPr/>
        </p:nvSpPr>
        <p:spPr>
          <a:xfrm>
            <a:off x="2328774" y="5833492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정리하면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게임은 이런 형태로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5068CB-CE1C-49B0-8C9E-15F39B473F51}"/>
              </a:ext>
            </a:extLst>
          </p:cNvPr>
          <p:cNvGrpSpPr/>
          <p:nvPr/>
        </p:nvGrpSpPr>
        <p:grpSpPr>
          <a:xfrm>
            <a:off x="2739990" y="1907409"/>
            <a:ext cx="5985494" cy="3006223"/>
            <a:chOff x="1616985" y="1249363"/>
            <a:chExt cx="8958030" cy="427059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6A7F1D4-0872-4E69-8DD8-FA7433542349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4CA4BE-8BFB-4C43-8CB3-3A410380B58B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Scene2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70B91B-A4D0-42FB-97A8-590A6AC2F3B3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7987CE54-4271-42FF-AC69-4547E20F1F0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23F7CC-4F3D-4F72-B65F-565B6E3412C8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21ACB6-FA56-4FB5-B341-07323F0A9050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08F0D8A2-E261-44EC-9942-87589B79382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1E4B94-3A08-46D8-B811-F51671DBFF0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ADFA2E7-21FF-46AB-8C65-19E0BAACE60A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48CDEA12-9722-4543-923D-90A28ADBFB1F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5C9658A-0AE3-437C-81C2-87ACF7A3241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F4FBE6FD-21D4-4073-B9D5-30A9C9F3F93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5AF58257-4FAE-4E3D-BA57-328B5716187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2D455D6-41F0-42A0-BCD6-E7A096912396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19ACD00-35CC-4CA9-AD13-AE64665ABB1C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8E035A82-8154-40CA-B301-BA557569A972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733603-5178-4F05-BF35-D7014082D675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37DE0C8-0A1D-40D0-8053-19F6135F135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80BDB556-53F5-460D-91B2-7E1F3715BEF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A3524E8-0527-4463-A003-4E84F3E6184C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6A818E0-86CD-4CAC-90C7-70C2FC74D621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4340DDB-C70F-48F0-B73F-4C9954F33E6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BCE8B68-F42D-4423-91D0-DEE7EBBE300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E10DA11-8910-42E9-BC04-7D828B7BA60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A301E0A7-5CFE-4C0D-9FF0-3D0FCCF4FE90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79F2C52-BA1C-40E3-8C88-C7D6E2A5861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AC68217-7471-4D9F-90E1-33A67EBDC116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BEC210-53D8-44BA-A33A-1394DBD66E8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8ECF0F-51E5-466F-8A4D-42E5C96A190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0F74B6-F839-4478-879F-50663CB3890B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761301B2-D22D-424A-9A70-26D510FE502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46EA8-C012-4A53-8476-54E9D227297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2BFBA24-47B9-485F-BED6-13E90A5FB2D6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54D283A-C5E4-449F-8C86-8D14281792A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DDEC8ED-5E4E-45F4-92BE-5FC3E851834B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DD8B0BD-E2AD-46A4-88EE-9970BA06BE0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0FA061CB-535F-40BE-B186-E6F030E1AB0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9EDB0F-A9BB-4B0E-93E0-AE76EB14BBA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9EB67D8-2A4E-42E3-AC21-9DE0F699DE43}"/>
              </a:ext>
            </a:extLst>
          </p:cNvPr>
          <p:cNvGrpSpPr/>
          <p:nvPr/>
        </p:nvGrpSpPr>
        <p:grpSpPr>
          <a:xfrm>
            <a:off x="720556" y="2724872"/>
            <a:ext cx="5985494" cy="3006223"/>
            <a:chOff x="1616985" y="1249363"/>
            <a:chExt cx="8958030" cy="427059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F78236C-0DD2-4D53-AA11-68B7CE44C5A3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19585E-B7CE-4611-AFA2-2304DAC380F5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Scene1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80C8C40-61A0-4C98-8DA2-DB42291DC7D4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4C057B1E-2570-4B5B-9471-DBBABC66E63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B86B597-7B41-4941-9569-083AB8DB89BD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0BE424FF-CD9D-4907-AFFB-CE183387585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5E706D1-04CB-4C5D-8427-5DA5F3CC5CC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B1E10D2-D133-4D35-97E3-B6B4FF03A6A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9F74913B-8D6F-4FB4-8C26-47846625F61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FC9F40AE-F557-4524-9540-9D11FDDA8A0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5A7D411-7436-4B3C-B6CE-6970FC7A551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05957262-F7A8-4402-979B-600CB2FE814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7069720A-1364-44ED-A043-E386FC46113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6CED8082-BA9E-4CA4-9620-A1416C65C16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978293C-6BD5-4D16-81BE-CC4ACD26E6B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FC463C2-32E3-4DEA-B8EC-727FE6F234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52E4550-8891-49F3-B055-4B26D7C41B50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6D5E734-5780-45BD-BD75-3929F6E4A982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D9DD07A5-BE63-455B-A656-0888F988788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569717B-E034-4BA1-A3C3-BB200841D91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DE6C3A6E-ABD9-4877-AC7F-84E3D92B073C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95DC5648-BA71-4BA4-853E-42A3157BB546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198F7B8-3EBE-46CE-AA85-8B5D6EFE96C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DF5FECAA-748F-4914-9CAD-BDD86D58221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0728027-21B9-4711-BDFF-0F7EA37B0BC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86F5EB5-64CF-4B4D-9F29-D9BA7E3DEC2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2B5E385-6D94-41B0-929D-8684658EBE22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776BC451-CCE9-4EED-B32D-A503623D82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D26CEB6-D16D-4F04-A5F0-75CE062D9581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681545C7-D251-429D-AF68-45C6CF3AFA58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779C3EC8-2081-4A08-8B89-951472B4CC15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8B90197-90AD-4C2B-B3B9-B04523EA518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EAEE3F9-E9BC-43E0-9CCF-14A7E3729FA2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25BD73DB-0FC7-4A00-99A6-5843F83AC86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FAEA31E-1E34-4DEC-827E-68ABCCE677A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867C1C0-1B39-4294-B872-5F977CDC84A2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6FE62C2B-5484-47D2-A3E2-7FCC09B20DC3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67F6C36-ED0F-4C9D-8BCE-FE8A4D6ABC4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302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891942" y="1006929"/>
            <a:ext cx="93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49B9-88AF-421B-A6E2-96EE7497459E}"/>
              </a:ext>
            </a:extLst>
          </p:cNvPr>
          <p:cNvSpPr txBox="1"/>
          <p:nvPr/>
        </p:nvSpPr>
        <p:spPr>
          <a:xfrm>
            <a:off x="5218417" y="1573923"/>
            <a:ext cx="6427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오브젝트들을 찍어 화면에 렌더링해주는 역할을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창에서 카메라를 눌렀을 때 나타나는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Preview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선택된 카메라가 현재 무엇을 찍는지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창을 통해서도 현재 활성화된 카메라가 찍고 있는 장면을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30FA1-2069-446D-870C-6B0CE3E1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1028871" y="100692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Light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228FB-53BF-46E3-AAB0-7F0D6E5E3EE8}"/>
              </a:ext>
            </a:extLst>
          </p:cNvPr>
          <p:cNvSpPr txBox="1"/>
          <p:nvPr/>
        </p:nvSpPr>
        <p:spPr>
          <a:xfrm>
            <a:off x="5213394" y="1573923"/>
            <a:ext cx="6432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보이기 위한 빛을 만듦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쉐이더나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렌더링 파이프라인에 대해 공부하면 빛 계산이 어떻게 되는지 알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 전공 중 컴퓨터 그래픽스 강의에서 카메라와 빛에 대해 자세하게 배울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A25B7-C47A-44E5-9B96-CAAB715B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866166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 생성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9E4AA4-AE6A-4BA9-AB06-BE6F499586BC}"/>
              </a:ext>
            </a:extLst>
          </p:cNvPr>
          <p:cNvGrpSpPr/>
          <p:nvPr/>
        </p:nvGrpSpPr>
        <p:grpSpPr>
          <a:xfrm>
            <a:off x="2204542" y="1436535"/>
            <a:ext cx="7782915" cy="3984929"/>
            <a:chOff x="866166" y="1376261"/>
            <a:chExt cx="7782915" cy="39849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02BE7E-9107-4044-A9D9-D563CE89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66" y="1512367"/>
              <a:ext cx="2948196" cy="341018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1ADD86-72DC-4367-B150-49FF04AD4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922" y="1376261"/>
              <a:ext cx="3332814" cy="137427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F940C1-52C9-4B09-BD51-2EB8A58B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75" y="3429000"/>
              <a:ext cx="3443506" cy="1932190"/>
            </a:xfrm>
            <a:prstGeom prst="rect">
              <a:avLst/>
            </a:prstGeom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E4046281-06FB-44A3-8DC6-18A59DF21A07}"/>
                </a:ext>
              </a:extLst>
            </p:cNvPr>
            <p:cNvSpPr/>
            <p:nvPr/>
          </p:nvSpPr>
          <p:spPr>
            <a:xfrm>
              <a:off x="3972865" y="184286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67666D4-3AEC-43AE-B2D7-83BC74D98C8C}"/>
                </a:ext>
              </a:extLst>
            </p:cNvPr>
            <p:cNvSpPr/>
            <p:nvPr/>
          </p:nvSpPr>
          <p:spPr>
            <a:xfrm rot="5400000">
              <a:off x="6713071" y="2869235"/>
              <a:ext cx="42851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게임이 진행될 바닥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9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675410" y="100692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BEB0B3-E4F8-4B44-9F50-B50F257498BA}"/>
              </a:ext>
            </a:extLst>
          </p:cNvPr>
          <p:cNvGrpSpPr/>
          <p:nvPr/>
        </p:nvGrpSpPr>
        <p:grpSpPr>
          <a:xfrm>
            <a:off x="2026545" y="1299334"/>
            <a:ext cx="8138909" cy="4259332"/>
            <a:chOff x="1130938" y="1246996"/>
            <a:chExt cx="8138909" cy="42593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286870-6D52-4F1B-A786-1B3E1970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938" y="1507203"/>
              <a:ext cx="2968720" cy="37228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1FEABD-A26E-4F9A-8286-BB0AA134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143" y="1246996"/>
              <a:ext cx="3550704" cy="15751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19D18B-34AE-4A3E-A588-9C93DA8F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143" y="3499582"/>
              <a:ext cx="3550704" cy="2006746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67F90131-B8BA-4AAF-90C4-B8285C26C8AF}"/>
                </a:ext>
              </a:extLst>
            </p:cNvPr>
            <p:cNvSpPr/>
            <p:nvPr/>
          </p:nvSpPr>
          <p:spPr>
            <a:xfrm>
              <a:off x="4334388" y="181402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C19D3FA-77B2-4ED4-919C-079975A361E7}"/>
                </a:ext>
              </a:extLst>
            </p:cNvPr>
            <p:cNvSpPr/>
            <p:nvPr/>
          </p:nvSpPr>
          <p:spPr>
            <a:xfrm rot="5400000">
              <a:off x="7262722" y="2932729"/>
              <a:ext cx="463544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772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플레이어를 위한 빨간색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65F55-4248-4EA5-B9AE-3B7C3550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5" y="1936190"/>
            <a:ext cx="2970658" cy="2522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0E306-DF51-44A4-8766-6C06C51B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16" y="1296073"/>
            <a:ext cx="2270564" cy="38030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D31060-79C1-45EF-857C-5B55B201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69" y="1371498"/>
            <a:ext cx="2677392" cy="365220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F89C537-F781-4DDE-AD83-5385725ED372}"/>
              </a:ext>
            </a:extLst>
          </p:cNvPr>
          <p:cNvSpPr/>
          <p:nvPr/>
        </p:nvSpPr>
        <p:spPr>
          <a:xfrm>
            <a:off x="404034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9AA43AF-AF0E-452E-9895-FACAB88D435A}"/>
              </a:ext>
            </a:extLst>
          </p:cNvPr>
          <p:cNvSpPr/>
          <p:nvPr/>
        </p:nvSpPr>
        <p:spPr>
          <a:xfrm>
            <a:off x="719988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9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메테리얼이란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EC9D5-6586-48D0-99CD-033D56706C0C}"/>
              </a:ext>
            </a:extLst>
          </p:cNvPr>
          <p:cNvSpPr txBox="1"/>
          <p:nvPr/>
        </p:nvSpPr>
        <p:spPr>
          <a:xfrm>
            <a:off x="717765" y="1573923"/>
            <a:ext cx="107482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메테리얼은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표면에 대한 정보를 담고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투명도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빛이 반사되는 정도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굴곡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등등을 씌우는 것으로 오브젝트의 표면을 정교하게 나타낼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모양을 나타내기 위해서는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Blender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프로그램으로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모델링을 만들어야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경우 이미지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스프라이트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오브젝트의 표면을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다르게 그림 그리는 것 만으로 오브젝트의 모습까지 나타낼 수 있어 리소스 면에서 만들기 쉬움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0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이벤트 함수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2F3DD-2EE1-443F-AB2D-EA431EEA203F}"/>
              </a:ext>
            </a:extLst>
          </p:cNvPr>
          <p:cNvSpPr txBox="1"/>
          <p:nvPr/>
        </p:nvSpPr>
        <p:spPr>
          <a:xfrm>
            <a:off x="6207164" y="1424026"/>
            <a:ext cx="5506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유니티에서 특정 주기마다 자동적으로  실행되는 함수들이 있는데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이벤트 함수라고 부름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엄청 많고 다양한 함수들이 존재하는데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사용되는 함수들이 따로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보통은 왼쪽의 다섯 개의 함수 중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Start, Update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만을 구현해서 쓰는 경우가 많음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씩 증가하는 타이머를 구현하고자 한다면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활용할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0274D0-F08E-4120-91AF-14C172C5CFBF}"/>
              </a:ext>
            </a:extLst>
          </p:cNvPr>
          <p:cNvGrpSpPr/>
          <p:nvPr/>
        </p:nvGrpSpPr>
        <p:grpSpPr>
          <a:xfrm>
            <a:off x="671490" y="1750631"/>
            <a:ext cx="5616021" cy="3747480"/>
            <a:chOff x="897401" y="1761389"/>
            <a:chExt cx="5616021" cy="374748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E462395-A31B-47D2-9D22-B25B5E26AFF2}"/>
                </a:ext>
              </a:extLst>
            </p:cNvPr>
            <p:cNvGrpSpPr/>
            <p:nvPr/>
          </p:nvGrpSpPr>
          <p:grpSpPr>
            <a:xfrm>
              <a:off x="897401" y="1761389"/>
              <a:ext cx="2598834" cy="3747480"/>
              <a:chOff x="1257054" y="1536425"/>
              <a:chExt cx="3858936" cy="46688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7D776B4-7EF7-4473-BBF3-9691A17FE912}"/>
                  </a:ext>
                </a:extLst>
              </p:cNvPr>
              <p:cNvGrpSpPr/>
              <p:nvPr/>
            </p:nvGrpSpPr>
            <p:grpSpPr>
              <a:xfrm>
                <a:off x="1257054" y="1536425"/>
                <a:ext cx="3858936" cy="4668838"/>
                <a:chOff x="1141392" y="1422425"/>
                <a:chExt cx="3858936" cy="4668838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7083B169-8B06-4772-84D2-8DCFE92BAC72}"/>
                    </a:ext>
                  </a:extLst>
                </p:cNvPr>
                <p:cNvSpPr/>
                <p:nvPr/>
              </p:nvSpPr>
              <p:spPr>
                <a:xfrm>
                  <a:off x="1141392" y="3262769"/>
                  <a:ext cx="3858936" cy="2822144"/>
                </a:xfrm>
                <a:prstGeom prst="roundRect">
                  <a:avLst/>
                </a:prstGeom>
                <a:solidFill>
                  <a:srgbClr val="D0CECE"/>
                </a:solidFill>
                <a:ln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A3733D0-1A37-4B43-99F5-F932AA48B39B}"/>
                    </a:ext>
                  </a:extLst>
                </p:cNvPr>
                <p:cNvSpPr/>
                <p:nvPr/>
              </p:nvSpPr>
              <p:spPr>
                <a:xfrm>
                  <a:off x="1858681" y="1422425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Awake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E4906964-6929-42D8-9667-8241A6410B42}"/>
                    </a:ext>
                  </a:extLst>
                </p:cNvPr>
                <p:cNvSpPr/>
                <p:nvPr/>
              </p:nvSpPr>
              <p:spPr>
                <a:xfrm>
                  <a:off x="1858682" y="2275518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Start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E716315F-6C44-46AA-AB34-9591DC79954C}"/>
                    </a:ext>
                  </a:extLst>
                </p:cNvPr>
                <p:cNvSpPr/>
                <p:nvPr/>
              </p:nvSpPr>
              <p:spPr>
                <a:xfrm>
                  <a:off x="1852333" y="4361984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D919631C-08C6-4FC3-AF33-C1B874F9E1EA}"/>
                    </a:ext>
                  </a:extLst>
                </p:cNvPr>
                <p:cNvSpPr/>
                <p:nvPr/>
              </p:nvSpPr>
              <p:spPr>
                <a:xfrm>
                  <a:off x="1655082" y="5215076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LateUpdate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48B11114-6598-459E-865D-965A2850F636}"/>
                    </a:ext>
                  </a:extLst>
                </p:cNvPr>
                <p:cNvCxnSpPr>
                  <a:stCxn id="24" idx="2"/>
                  <a:endCxn id="25" idx="0"/>
                </p:cNvCxnSpPr>
                <p:nvPr/>
              </p:nvCxnSpPr>
              <p:spPr>
                <a:xfrm>
                  <a:off x="3077210" y="2007201"/>
                  <a:ext cx="1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9C7C91DD-1FFA-4B2A-94BF-BAA2296B7D3E}"/>
                    </a:ext>
                  </a:extLst>
                </p:cNvPr>
                <p:cNvCxnSpPr>
                  <a:cxnSpLocks/>
                  <a:stCxn id="34" idx="2"/>
                  <a:endCxn id="26" idx="0"/>
                </p:cNvCxnSpPr>
                <p:nvPr/>
              </p:nvCxnSpPr>
              <p:spPr>
                <a:xfrm>
                  <a:off x="3070862" y="4093667"/>
                  <a:ext cx="0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135B1FFD-3969-451F-A8E0-9603BBD8445E}"/>
                    </a:ext>
                  </a:extLst>
                </p:cNvPr>
                <p:cNvCxnSpPr>
                  <a:cxnSpLocks/>
                  <a:stCxn id="26" idx="2"/>
                  <a:endCxn id="27" idx="0"/>
                </p:cNvCxnSpPr>
                <p:nvPr/>
              </p:nvCxnSpPr>
              <p:spPr>
                <a:xfrm>
                  <a:off x="3070862" y="4946760"/>
                  <a:ext cx="0" cy="26831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3278AF55-4602-4396-9F4E-DAF05AF49AA4}"/>
                    </a:ext>
                  </a:extLst>
                </p:cNvPr>
                <p:cNvCxnSpPr>
                  <a:cxnSpLocks/>
                  <a:stCxn id="25" idx="2"/>
                  <a:endCxn id="23" idx="0"/>
                </p:cNvCxnSpPr>
                <p:nvPr/>
              </p:nvCxnSpPr>
              <p:spPr>
                <a:xfrm flipH="1">
                  <a:off x="3070860" y="2860294"/>
                  <a:ext cx="6351" cy="4024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연결선: 꺾임 31">
                  <a:extLst>
                    <a:ext uri="{FF2B5EF4-FFF2-40B4-BE49-F238E27FC236}">
                      <a16:creationId xmlns:a16="http://schemas.microsoft.com/office/drawing/2014/main" id="{D2A5751F-A153-4CAF-922B-159F5D28F254}"/>
                    </a:ext>
                  </a:extLst>
                </p:cNvPr>
                <p:cNvCxnSpPr>
                  <a:cxnSpLocks/>
                  <a:stCxn id="23" idx="2"/>
                  <a:endCxn id="23" idx="0"/>
                </p:cNvCxnSpPr>
                <p:nvPr/>
              </p:nvCxnSpPr>
              <p:spPr>
                <a:xfrm rot="5400000" flipH="1">
                  <a:off x="1659788" y="4673841"/>
                  <a:ext cx="2822144" cy="12700"/>
                </a:xfrm>
                <a:prstGeom prst="bentConnector5">
                  <a:avLst>
                    <a:gd name="adj1" fmla="val -8100"/>
                    <a:gd name="adj2" fmla="val 16992661"/>
                    <a:gd name="adj3" fmla="val 108100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C8CEE50D-F186-4720-B591-64BF87EC9A64}"/>
                    </a:ext>
                  </a:extLst>
                </p:cNvPr>
                <p:cNvSpPr/>
                <p:nvPr/>
              </p:nvSpPr>
              <p:spPr>
                <a:xfrm>
                  <a:off x="1655082" y="3508891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FixedUpdate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B29B3A-DDB1-4FA5-8393-57AFCAFC57A3}"/>
                  </a:ext>
                </a:extLst>
              </p:cNvPr>
              <p:cNvCxnSpPr>
                <a:cxnSpLocks/>
                <a:stCxn id="23" idx="0"/>
                <a:endCxn id="34" idx="0"/>
              </p:cNvCxnSpPr>
              <p:nvPr/>
            </p:nvCxnSpPr>
            <p:spPr>
              <a:xfrm>
                <a:off x="3186522" y="3376769"/>
                <a:ext cx="2" cy="2461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A445-CBAC-4AA7-97E3-02C6BB721247}"/>
                </a:ext>
              </a:extLst>
            </p:cNvPr>
            <p:cNvSpPr txBox="1"/>
            <p:nvPr/>
          </p:nvSpPr>
          <p:spPr>
            <a:xfrm>
              <a:off x="3842042" y="1957297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오브젝트가 생성될 때 한 번만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1059AE-078C-4363-BDEF-82B3C5DAD609}"/>
                </a:ext>
              </a:extLst>
            </p:cNvPr>
            <p:cNvSpPr txBox="1"/>
            <p:nvPr/>
          </p:nvSpPr>
          <p:spPr>
            <a:xfrm>
              <a:off x="4263808" y="4019631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 프레임마다 한 번씩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949E534A-AB27-47B3-B13C-27910B109E45}"/>
                </a:ext>
              </a:extLst>
            </p:cNvPr>
            <p:cNvSpPr/>
            <p:nvPr/>
          </p:nvSpPr>
          <p:spPr>
            <a:xfrm>
              <a:off x="3123551" y="1930270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4FABCEA5-1CBA-484A-9468-3C99C14FE88A}"/>
                </a:ext>
              </a:extLst>
            </p:cNvPr>
            <p:cNvSpPr/>
            <p:nvPr/>
          </p:nvSpPr>
          <p:spPr>
            <a:xfrm>
              <a:off x="3545014" y="3987367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10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0127ED-1617-4DCC-BF22-0F44F220BB1E}"/>
              </a:ext>
            </a:extLst>
          </p:cNvPr>
          <p:cNvGrpSpPr/>
          <p:nvPr/>
        </p:nvGrpSpPr>
        <p:grpSpPr>
          <a:xfrm>
            <a:off x="800679" y="1675028"/>
            <a:ext cx="10590642" cy="3507944"/>
            <a:chOff x="591879" y="1563884"/>
            <a:chExt cx="10590642" cy="35079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D602BE-939C-40A1-9F34-76BEC6F4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879" y="1651384"/>
              <a:ext cx="4971576" cy="33329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D552F4-0E28-48B6-8584-EAC2F246F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491" y="1563884"/>
              <a:ext cx="5067030" cy="35079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D8E7AD-EB28-4D93-B7EE-3A48FB1EE971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 구현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08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629725" y="1006929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8FDD7-90BF-4195-B446-2B4DA771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4" y="1431133"/>
            <a:ext cx="4709412" cy="387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5755341" y="1431133"/>
            <a:ext cx="5710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모든 입력을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InputManger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관리함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- Project Settings - 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현재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다루는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확인할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Axes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아날로그 스틱처럼 작동함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(+)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(-)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데드존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등이 적용됨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 이름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(Name”)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원하는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입력 값을 받아올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3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940708" y="100692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1688979" y="3296739"/>
            <a:ext cx="8814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각각 상하 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(Horizontal),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조종하는 것으로 오브젝트의 위치를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전후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상하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이동을 담당함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곱해주는 것으로 이동 속도를 구현할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곱해주는 것으로 오브젝트의 이동 속도를 초속으로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 프레임에서 현재 프레임으로 오기까지 걸린 시간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확인 및 수정이 가능함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(private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변수도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 보이게 할 수는 있지만 기본적으로는 안보임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통해서만 초기값을 바꿀 수 있으므로 유의할 것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비주얼 스튜디오에서 수치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바꿔봤자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 바뀜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A822B0-022B-4B6F-A63D-EAE2885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30" y="2029520"/>
            <a:ext cx="5962735" cy="10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9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DBC0D-3F2D-4813-9D9D-FFBAAD8A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1511410"/>
            <a:ext cx="3075050" cy="3414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481739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조정할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10AC1-E43A-45C5-8731-6648FA32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30" y="2040346"/>
            <a:ext cx="3075050" cy="2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원활한 플레이를 위해 카메라와 라이트 수정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192AA-E571-494D-AAE6-FE5F2231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9" y="2313741"/>
            <a:ext cx="3876675" cy="187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9C85E0-F4CA-4045-B246-0BB65B6D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58" y="1022168"/>
            <a:ext cx="2264545" cy="4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움직인다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952A-6CEA-4329-8A01-FC586199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엔진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플레이어가 바닥에 서 있는게 아니라 그냥 허공에 떠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7A7E9-078E-4F78-BE58-BAAC51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14" y="1399334"/>
            <a:ext cx="7322372" cy="40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4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BE3DD-FBA2-47B2-AE25-62565E80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52" y="1308650"/>
            <a:ext cx="2862296" cy="42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연산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02486-05BF-4AB8-B96B-AA339B2DFEC2}"/>
              </a:ext>
            </a:extLst>
          </p:cNvPr>
          <p:cNvSpPr txBox="1"/>
          <p:nvPr/>
        </p:nvSpPr>
        <p:spPr>
          <a:xfrm>
            <a:off x="717765" y="1573923"/>
            <a:ext cx="10748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물리 연산을 위해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제공함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강체를 이용한 물리 연산을 가능하게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속도를 가질 수도 있고 힘을 가할 수도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모든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중력이 작용해서 항상 아래쪽으로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방향으로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떨어지게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물체에 물리적인 형체를 부여함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만으로는 물리적인 형체만 있을 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힘을 가하거나 속도를 정할 수는 없음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76EF2B-67C4-4C0A-922A-2971CC83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331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바닥을 벗어나면 플레이어가 떨어짐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6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2069054" y="5547760"/>
            <a:ext cx="8053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Window-Asset Store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스토어에 접속함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Modern Gun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후 다운로드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import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98C1B4-9436-4204-B04B-0B8981646859}"/>
              </a:ext>
            </a:extLst>
          </p:cNvPr>
          <p:cNvGrpSpPr/>
          <p:nvPr/>
        </p:nvGrpSpPr>
        <p:grpSpPr>
          <a:xfrm>
            <a:off x="1069803" y="1017685"/>
            <a:ext cx="8936635" cy="4385926"/>
            <a:chOff x="1026522" y="989148"/>
            <a:chExt cx="8936635" cy="43859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397AB1-202E-45F6-9024-FCD3C60E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522" y="1614834"/>
              <a:ext cx="5267536" cy="31345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E39E94-6832-4488-A450-D94CA54C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033" y="989148"/>
              <a:ext cx="2642124" cy="4385926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E22B8DA-7DA5-4AC6-A3F3-0A06F1ED1851}"/>
                </a:ext>
              </a:extLst>
            </p:cNvPr>
            <p:cNvSpPr/>
            <p:nvPr/>
          </p:nvSpPr>
          <p:spPr>
            <a:xfrm>
              <a:off x="6374543" y="2961579"/>
              <a:ext cx="866005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1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Assets/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된 파일들을 확인할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4BDA9-AF66-4E62-9DE3-D8828D4C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46" y="1265095"/>
            <a:ext cx="3267908" cy="39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7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Handgun_M1911A_Steel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생성함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96033-1551-4E05-9F4A-E8F6D275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72" y="1146193"/>
            <a:ext cx="6372056" cy="4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총을 적당한 위치에 들고 있도록 총의 위치를 조정함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18483-1D46-4373-829B-29BF692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4" y="1902507"/>
            <a:ext cx="4464901" cy="2325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5A6D2-5E89-4AA1-9974-D04884D6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86" y="1433960"/>
            <a:ext cx="5477440" cy="32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437E-5C5C-4E4D-8A0E-CECD8A5E0934}"/>
              </a:ext>
            </a:extLst>
          </p:cNvPr>
          <p:cNvSpPr txBox="1"/>
          <p:nvPr/>
        </p:nvSpPr>
        <p:spPr>
          <a:xfrm>
            <a:off x="717765" y="157392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한 방향만을 바라보고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 방향으로 바라보게 하고 싶음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9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219200" y="506624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다음과 같이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RayCastPlane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 Trigger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될 경우 다른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충돌 시 충돌 했다는 판정을 내리긴 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의해 밀려나거나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튕겨나는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물리 연산을 하지는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4F3F9-C530-46F2-A8B8-DB540FE7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2" y="1624148"/>
            <a:ext cx="4552482" cy="30605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01672E-E8F4-46F2-A78F-1817D7D2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3" y="1349576"/>
            <a:ext cx="1928799" cy="360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A52D04-E536-4B53-BE28-8F354DAF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953" y="1463737"/>
            <a:ext cx="3838575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C7E9-5D66-4841-B8BB-F9C9CC44A732}"/>
              </a:ext>
            </a:extLst>
          </p:cNvPr>
          <p:cNvSpPr txBox="1"/>
          <p:nvPr/>
        </p:nvSpPr>
        <p:spPr>
          <a:xfrm>
            <a:off x="885405" y="1006929"/>
            <a:ext cx="94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9732" y="2890391"/>
            <a:ext cx="48125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만들려면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무엇을 프로그래밍해야 할까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66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15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10748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물체와 실제로 닿지는 않았지만 일종의 레이저를 통해 물리 연산을 하고 싶음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달리다가 앞에 벽이 있으면 벽과 부딪히기 전에 멈춤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계산을 투사체로 하는 것이 아니라 히트스캔 방식으로 계산함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레이저를 쏴서 계산하는 방식이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RaycastHit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실행한 결과 정보들을 담음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거리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안했을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충돌한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혹은 원하는 정보를 이용하여 계산함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레이저가 아무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오브젝트든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닿았을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그렇지 않을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D8878C-74BB-48F8-9F54-E923933F7E9C}"/>
              </a:ext>
            </a:extLst>
          </p:cNvPr>
          <p:cNvGrpSpPr/>
          <p:nvPr/>
        </p:nvGrpSpPr>
        <p:grpSpPr>
          <a:xfrm>
            <a:off x="7122254" y="4458752"/>
            <a:ext cx="3308638" cy="2197911"/>
            <a:chOff x="7122254" y="4458752"/>
            <a:chExt cx="3308638" cy="219791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7AA630E-F46A-4FE6-BF57-79D6F24E4A1D}"/>
                </a:ext>
              </a:extLst>
            </p:cNvPr>
            <p:cNvGrpSpPr/>
            <p:nvPr/>
          </p:nvGrpSpPr>
          <p:grpSpPr>
            <a:xfrm rot="10800000">
              <a:off x="7122254" y="4962087"/>
              <a:ext cx="2457974" cy="1585519"/>
              <a:chOff x="4739780" y="4970476"/>
              <a:chExt cx="2457974" cy="15855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FE5F2F6-6AA4-47E3-A2F7-637E88F0A8A9}"/>
                  </a:ext>
                </a:extLst>
              </p:cNvPr>
              <p:cNvSpPr/>
              <p:nvPr/>
            </p:nvSpPr>
            <p:spPr>
              <a:xfrm>
                <a:off x="6409189" y="4970476"/>
                <a:ext cx="788565" cy="15855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B14FAA1-BCA8-44DE-B6BD-B5719E80ABE6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flipH="1">
                <a:off x="4739780" y="5763236"/>
                <a:ext cx="1669409" cy="419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216C5-896A-461F-B5B2-528984F4674D}"/>
                </a:ext>
              </a:extLst>
            </p:cNvPr>
            <p:cNvSpPr/>
            <p:nvPr/>
          </p:nvSpPr>
          <p:spPr>
            <a:xfrm>
              <a:off x="10053388" y="4458752"/>
              <a:ext cx="377504" cy="2197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925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8543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오브젝트에 특정 레이어를 지정해줄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분류하는데 보통 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 비트마스크로 구현되어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LayerMask.NameToLayer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 이름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쉽게 사용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ED1EB-67B7-4196-8B30-2484B079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08" y="3890385"/>
            <a:ext cx="3338558" cy="22728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EBDB95-0179-472C-8049-7C1EAAA7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00" y="3529128"/>
            <a:ext cx="1503266" cy="29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9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커서 위치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CEF52-0911-4903-B194-CF083A90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39" y="2166457"/>
            <a:ext cx="6497518" cy="96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받아올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실행할 레이저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ScreenPointToRay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(Vector3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위의 좌표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으로부터 화면을 관통하는 레이저를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Camera.main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카메라를 기준으로 작동하게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Input.mousePosition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커서가 화면 상에서 어느 위치에 있는지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받아옴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레이어에 대해서만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실행하며 그 결과는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레이저는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레이어를 가진 오브젝트에 대해서만 충돌하고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다른 레이어의 오브젝트가 추가되더라도 무시하고 통과하게 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196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레이저가 충돌한 지점의 좌표를 알아낼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플레이어가 바라 봐야하는 좌표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LookAt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통해 플레이어가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좌표를 바라보도록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회전축을 의미하는데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축에 대한 회전이 필요하므로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9120F-B04C-4415-8E7C-F92FFC46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17" y="2168586"/>
            <a:ext cx="6734962" cy="9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AB7CD-44DF-4E2C-94F0-14B22F33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15" y="1417225"/>
            <a:ext cx="7337570" cy="402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커서가 있는 방향을 바라봄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8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761108" y="5312462"/>
            <a:ext cx="8669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Bullet_45mm_Bullet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이 오브젝트를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폴더로 끌어 놓아 새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것과는 상관 없는 새 오브젝트를 만들 것이므로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Prefab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CB804-6268-4A63-87E2-E43500F2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6" y="1522804"/>
            <a:ext cx="4154672" cy="2771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11C37-FAC0-4814-9300-0B6DD011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4" y="1522805"/>
            <a:ext cx="4519612" cy="277176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301A87-56B9-43F9-BA58-830BB00A920A}"/>
              </a:ext>
            </a:extLst>
          </p:cNvPr>
          <p:cNvSpPr/>
          <p:nvPr/>
        </p:nvSpPr>
        <p:spPr>
          <a:xfrm>
            <a:off x="5662998" y="2688156"/>
            <a:ext cx="86600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1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520414" y="5378499"/>
            <a:ext cx="915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더블 클릭하면 선택한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프리팹만을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수정할 수 있는 가상의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열림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IsTrigger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활성화할 것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8F244-45CC-4A59-BF59-9CFC5657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25" y="1201933"/>
            <a:ext cx="7317750" cy="39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4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0078BF-C736-4542-9647-6A51AE44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64" y="1431133"/>
            <a:ext cx="1957757" cy="4613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DC8C4-A4AC-495F-BD5E-5E066B253E66}"/>
              </a:ext>
            </a:extLst>
          </p:cNvPr>
          <p:cNvSpPr txBox="1"/>
          <p:nvPr/>
        </p:nvSpPr>
        <p:spPr>
          <a:xfrm>
            <a:off x="4135773" y="1431133"/>
            <a:ext cx="7330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오브젝트에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오브젝트가 이동함에 따른 궤적을 남김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면적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 등을 지정할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강의에서는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Width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0.05, Time 0.1, Color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빨간색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Materials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Element 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Default-Line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EE779-03D6-4FB7-8B61-0AF78C69B2E0}"/>
              </a:ext>
            </a:extLst>
          </p:cNvPr>
          <p:cNvSpPr txBox="1"/>
          <p:nvPr/>
        </p:nvSpPr>
        <p:spPr>
          <a:xfrm>
            <a:off x="726646" y="1006929"/>
            <a:ext cx="12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37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스크립트 작성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A7A1E-98C9-4D3A-B2A2-ED01D35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8" y="1762125"/>
            <a:ext cx="4838700" cy="166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F5898-B873-4D85-AA23-820E0037C10F}"/>
              </a:ext>
            </a:extLst>
          </p:cNvPr>
          <p:cNvSpPr txBox="1"/>
          <p:nvPr/>
        </p:nvSpPr>
        <p:spPr>
          <a:xfrm>
            <a:off x="744180" y="3627634"/>
            <a:ext cx="10703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GetComponent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&lt;T&gt;() 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오브젝트의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스크립트에서는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설정하는 것으로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설정할 수 있음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transform.forward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현재 오브젝트가 바라보는 방향을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총알이 바라보는 방향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설정하여 총알이 보는 방향으로 날아가도록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94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발사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83F12-27CF-4083-AC56-D88576DC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6" y="1217946"/>
            <a:ext cx="4035525" cy="487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5075338" y="1217946"/>
            <a:ext cx="6390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스크립트에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Fire()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발사될 위치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Input.GetMouseButtonDown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버튼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좌클릭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일어났는지 확인함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Instantiate()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0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8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잔디, 실외, 차량, 무리이(가) 표시된 사진&#10;&#10;자동 생성된 설명">
            <a:extLst>
              <a:ext uri="{FF2B5EF4-FFF2-40B4-BE49-F238E27FC236}">
                <a16:creationId xmlns:a16="http://schemas.microsoft.com/office/drawing/2014/main" id="{D0FBB4C4-FF06-4AEB-BDFA-CCFF3A4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5" y="1380589"/>
            <a:ext cx="6040073" cy="3397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2970C7-72C5-425A-93C1-AAB3B29E6A81}"/>
              </a:ext>
            </a:extLst>
          </p:cNvPr>
          <p:cNvSpPr txBox="1"/>
          <p:nvPr/>
        </p:nvSpPr>
        <p:spPr>
          <a:xfrm>
            <a:off x="6396124" y="1380589"/>
            <a:ext cx="5582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플레이어로부터 어떤 입력이 들어왔는지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확인하고 입력에 맞는 행동 수행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물리 연산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바닥위에 서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걷거나 달리거나 기타 등등 움직임을 할 수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주먹 등 특정 오브젝트가 다른 오브젝트와 부딪혀야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서로 간에 물리적인 상호작용을 할 수 있어야 함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통신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화면 출력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파이프라인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소리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소리 등등 다양한 소리 출력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****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위 작업들을 모두 수행해야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409B8-BB1C-44D9-8CD5-508C48847AF8}"/>
              </a:ext>
            </a:extLst>
          </p:cNvPr>
          <p:cNvSpPr txBox="1"/>
          <p:nvPr/>
        </p:nvSpPr>
        <p:spPr>
          <a:xfrm>
            <a:off x="1625866" y="5136551"/>
            <a:ext cx="89402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구현해야 할 것들이 너무 많다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 이런 귀찮은 작업들을 도맡아서 해결해줌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113C1-76FE-48A5-9223-439414112BA5}"/>
              </a:ext>
            </a:extLst>
          </p:cNvPr>
          <p:cNvSpPr txBox="1"/>
          <p:nvPr/>
        </p:nvSpPr>
        <p:spPr>
          <a:xfrm>
            <a:off x="911108" y="1006929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배그를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만들려면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BC54B-D005-4352-953C-76593DFDA3F5}"/>
              </a:ext>
            </a:extLst>
          </p:cNvPr>
          <p:cNvSpPr txBox="1"/>
          <p:nvPr/>
        </p:nvSpPr>
        <p:spPr>
          <a:xfrm>
            <a:off x="1092476" y="3811918"/>
            <a:ext cx="10007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생성하고 싶은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Parent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부모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좌표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회전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instantiateInWorldSpace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생성될 오브젝트의 좌표를 부모 기준으로 설정할지 말지 선택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안 씀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반환 값은 생성된 인스턴스의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쓸 형태는 네 번째 것임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F1BF3-3711-40FB-B5C6-C45915C6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6" y="1414866"/>
            <a:ext cx="6260718" cy="20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8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333541" y="3751421"/>
            <a:ext cx="952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firePos.position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위치에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firePos.rotation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각도로 생성함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47D8D-A028-4AC0-8D1D-3ED8C4D4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38" y="2863298"/>
            <a:ext cx="5384924" cy="4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6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890317" y="5158349"/>
            <a:ext cx="8411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플레이어 오브젝트로 돌아가서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Player-Handgun-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BarrelLocation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만들어둔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있는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오브젝트는 이미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만들었으므로 삭제함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69AC9-F01C-4980-ABEA-3FF2CB18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95" y="1299938"/>
            <a:ext cx="3374409" cy="37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7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009F76-B0BB-4EC6-8DFD-C37D3AB4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5" y="1417226"/>
            <a:ext cx="7383769" cy="4023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잘 발사됨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98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5301841" y="1339879"/>
            <a:ext cx="581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안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계속 생기면 언젠가는 메모리가 터짐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A62A9-0D53-4D66-9F5C-D0CC1659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48" y="1239212"/>
            <a:ext cx="1738011" cy="5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9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2DEB56-6513-41BB-9326-08515D5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6" y="2108957"/>
            <a:ext cx="4810125" cy="19716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D095F-928E-465C-9891-2114D12FBD70}"/>
              </a:ext>
            </a:extLst>
          </p:cNvPr>
          <p:cNvSpPr txBox="1"/>
          <p:nvPr/>
        </p:nvSpPr>
        <p:spPr>
          <a:xfrm>
            <a:off x="1890317" y="4604676"/>
            <a:ext cx="841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작성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자기 자신을 삭제하는 함수임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Destory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경우 즉시 삭제되지만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하면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초만큼 지난 후에 오브젝트가 삭제됨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181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9E34B8-0B8F-47D8-92EB-5DA70DCB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56" y="1339879"/>
            <a:ext cx="2752725" cy="38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5293453" y="1432157"/>
            <a:ext cx="541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생기고 일정 시간이 지나면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과다한 총알 생성 방지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07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구현</a:t>
            </a:r>
          </a:p>
        </p:txBody>
      </p:sp>
    </p:spTree>
    <p:extLst>
      <p:ext uri="{BB962C8B-B14F-4D97-AF65-F5344CB8AC3E}">
        <p14:creationId xmlns:p14="http://schemas.microsoft.com/office/powerpoint/2010/main" val="2810856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1541929" y="5649155"/>
            <a:ext cx="910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스토어에서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 Monster – Skeleton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후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F24DB-88E4-477C-B599-E6EF03DF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78" y="1319765"/>
            <a:ext cx="6999644" cy="40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7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1541929" y="5649155"/>
            <a:ext cx="910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FantasyMonster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/Skeleton/Character/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Skeleton@Skin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이용하여 총알과 동일한 방법으로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14D69-AC99-40CB-9DF9-ACD9526D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78" y="1159801"/>
            <a:ext cx="7749244" cy="41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Should you make your own game engine? - Mo King - Medium">
            <a:extLst>
              <a:ext uri="{FF2B5EF4-FFF2-40B4-BE49-F238E27FC236}">
                <a16:creationId xmlns:a16="http://schemas.microsoft.com/office/drawing/2014/main" id="{DDA5EBFA-59A0-4CAB-AABF-F6B0F54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78" y="1515918"/>
            <a:ext cx="7379443" cy="3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ED947-5AE7-45CF-9A95-907B7C11CD27}"/>
              </a:ext>
            </a:extLst>
          </p:cNvPr>
          <p:cNvSpPr txBox="1"/>
          <p:nvPr/>
        </p:nvSpPr>
        <p:spPr>
          <a:xfrm>
            <a:off x="1076153" y="10069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155C6-B9A9-458B-8A09-EDA8C6658DB6}"/>
              </a:ext>
            </a:extLst>
          </p:cNvPr>
          <p:cNvSpPr txBox="1"/>
          <p:nvPr/>
        </p:nvSpPr>
        <p:spPr>
          <a:xfrm>
            <a:off x="2825713" y="5543444"/>
            <a:ext cx="654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동아리에서는 주로 유니티를 사용함</a:t>
            </a:r>
          </a:p>
        </p:txBody>
      </p:sp>
    </p:spTree>
    <p:extLst>
      <p:ext uri="{BB962C8B-B14F-4D97-AF65-F5344CB8AC3E}">
        <p14:creationId xmlns:p14="http://schemas.microsoft.com/office/powerpoint/2010/main" val="45332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4F261F-0C5A-4C82-99FC-ABA11AE5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296422"/>
            <a:ext cx="2590800" cy="512445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컴포넌트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8FB7C-F737-4D4F-9544-12FB752CE83F}"/>
              </a:ext>
            </a:extLst>
          </p:cNvPr>
          <p:cNvSpPr txBox="1"/>
          <p:nvPr/>
        </p:nvSpPr>
        <p:spPr>
          <a:xfrm>
            <a:off x="4346089" y="1339879"/>
            <a:ext cx="75303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다음과 같이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Constraints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Freeze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설정할 시 그 축 방향으로는 물리 연산에 의해 회전하지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캡슐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모양이라 넘어지는 것을 방지하기 위함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모양과 대충 비슷한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Capsule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적과 완전히 동일한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쓰려면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사용해야 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Mesh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성능을 많이 잡아먹음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 완벽한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쓸 필요 없는 경우 단순한 형태의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98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2" descr="얼음콜라: C++ 상태 머신 디자인">
            <a:extLst>
              <a:ext uri="{FF2B5EF4-FFF2-40B4-BE49-F238E27FC236}">
                <a16:creationId xmlns:a16="http://schemas.microsoft.com/office/drawing/2014/main" id="{113FBA96-8D99-4438-BF78-2687413E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65" y="1540904"/>
            <a:ext cx="3256501" cy="40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14D6C-4B93-4024-93B1-EB5B92F56EE4}"/>
              </a:ext>
            </a:extLst>
          </p:cNvPr>
          <p:cNvSpPr txBox="1"/>
          <p:nvPr/>
        </p:nvSpPr>
        <p:spPr>
          <a:xfrm>
            <a:off x="4580389" y="1540904"/>
            <a:ext cx="7274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상태들과 그 상태 간의 이동으로 나타낼 수 있는 일종의 수학적 모델을 말함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 간의 이동에는 특정 조건이 필요함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 그림의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상태로 가려면 움직이는 속도에 대한 조건이 필요함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기능을 지원함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71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4D6C-4B93-4024-93B1-EB5B92F56EE4}"/>
              </a:ext>
            </a:extLst>
          </p:cNvPr>
          <p:cNvSpPr txBox="1"/>
          <p:nvPr/>
        </p:nvSpPr>
        <p:spPr>
          <a:xfrm>
            <a:off x="1549705" y="5555438"/>
            <a:ext cx="909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생성하여 더블 클릭하면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창이 열림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F9BB1-CD58-4D8B-99C5-89405AD3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12" y="1226877"/>
            <a:ext cx="4676976" cy="4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7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0CC2B-A1B7-4ECC-883E-149EDC51DD59}"/>
              </a:ext>
            </a:extLst>
          </p:cNvPr>
          <p:cNvSpPr txBox="1"/>
          <p:nvPr/>
        </p:nvSpPr>
        <p:spPr>
          <a:xfrm>
            <a:off x="717765" y="1573923"/>
            <a:ext cx="107482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구성됨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상태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: State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간의 이동을 나타냄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의해 이동하게 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773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0B4B3-9022-4913-9C09-874522EA9A96}"/>
              </a:ext>
            </a:extLst>
          </p:cNvPr>
          <p:cNvSpPr txBox="1"/>
          <p:nvPr/>
        </p:nvSpPr>
        <p:spPr>
          <a:xfrm>
            <a:off x="717765" y="1573923"/>
            <a:ext cx="10748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 :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애니메이터는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일어나며 시작함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 :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애니메이터는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일어나며 끝남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Any State : Any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일어나는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어떤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에서든지 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일어날 수 있음을 의미함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주황색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기본적으로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570348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D0D07E-9D5C-4BD9-948D-A1F20218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14" y="1363897"/>
            <a:ext cx="6880972" cy="413020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CA14-FAA0-4803-8FD7-FB6710C7DF6A}"/>
              </a:ext>
            </a:extLst>
          </p:cNvPr>
          <p:cNvSpPr txBox="1"/>
          <p:nvPr/>
        </p:nvSpPr>
        <p:spPr>
          <a:xfrm>
            <a:off x="1258645" y="5555438"/>
            <a:ext cx="967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빈 공간에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우클릭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-Create State-Empty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만들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769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0B4B3-9022-4913-9C09-874522EA9A96}"/>
              </a:ext>
            </a:extLst>
          </p:cNvPr>
          <p:cNvSpPr txBox="1"/>
          <p:nvPr/>
        </p:nvSpPr>
        <p:spPr>
          <a:xfrm>
            <a:off x="5163670" y="1317868"/>
            <a:ext cx="648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동안 실행할 애니메이션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Behaviour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동안 특정 스크립트가 실행되게 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3E706-F627-4338-AE97-DD2D84A4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317868"/>
            <a:ext cx="37623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7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991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717760" y="4833045"/>
            <a:ext cx="10748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우클릭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-Make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클릭으로 생성 가능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있는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간에만 이동이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-&gt; Idle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로의 이동은 불가능함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50517-6113-4458-909D-607F3603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67" y="1311603"/>
            <a:ext cx="5302846" cy="31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88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1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965332" y="4313786"/>
            <a:ext cx="10253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일종의 변수를 부여함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일어나는 조건으로 사용함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Float, Int, Bool, Trigger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 종류가 존재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Trigger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 일단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일어나면 비활성화됨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일회용임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F41988-3D17-4BC3-82C6-A409039D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4" y="1717761"/>
            <a:ext cx="4438282" cy="20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4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82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Condition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965332" y="4544983"/>
            <a:ext cx="102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위와 같이 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미리 만들어 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Condition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Trigger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활성화 될 때마다 조건에 맞는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1C773F-ABEF-449F-9B84-52B300F4F3F5}"/>
              </a:ext>
            </a:extLst>
          </p:cNvPr>
          <p:cNvGrpSpPr/>
          <p:nvPr/>
        </p:nvGrpSpPr>
        <p:grpSpPr>
          <a:xfrm>
            <a:off x="7047399" y="1415220"/>
            <a:ext cx="3362007" cy="2754897"/>
            <a:chOff x="7496450" y="1194641"/>
            <a:chExt cx="3362007" cy="27548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6A076B-D68C-48F7-B3DA-757F16A6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6450" y="1194641"/>
              <a:ext cx="3362007" cy="18804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05DC3F-3950-484C-ACF2-66820F08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6450" y="3157005"/>
              <a:ext cx="3362007" cy="79253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36F253-0DF8-4FB1-92A4-FFC8A241B93E}"/>
              </a:ext>
            </a:extLst>
          </p:cNvPr>
          <p:cNvGrpSpPr/>
          <p:nvPr/>
        </p:nvGrpSpPr>
        <p:grpSpPr>
          <a:xfrm>
            <a:off x="1782594" y="1415220"/>
            <a:ext cx="3362007" cy="2675155"/>
            <a:chOff x="898915" y="1207643"/>
            <a:chExt cx="3362007" cy="26751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8F7F98-37ED-414E-B266-ADA0F375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915" y="1207643"/>
              <a:ext cx="3362007" cy="187629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E53241-3FBE-4166-B32B-E967C103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15" y="3157005"/>
              <a:ext cx="3362007" cy="725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6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유니티의 장점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8E69-2224-4F24-89E9-C4AAB047F7F0}"/>
              </a:ext>
            </a:extLst>
          </p:cNvPr>
          <p:cNvSpPr txBox="1"/>
          <p:nvPr/>
        </p:nvSpPr>
        <p:spPr>
          <a:xfrm>
            <a:off x="455532" y="1948665"/>
            <a:ext cx="54874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수익 이상 내면 유료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체계적인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수많은 강의 자료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에셋스토어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운영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pic>
        <p:nvPicPr>
          <p:cNvPr id="3076" name="Picture 4" descr="Cuphead fighting balloon Beppi">
            <a:extLst>
              <a:ext uri="{FF2B5EF4-FFF2-40B4-BE49-F238E27FC236}">
                <a16:creationId xmlns:a16="http://schemas.microsoft.com/office/drawing/2014/main" id="{F204F19A-0C70-4ABB-87C5-54148B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2064737"/>
            <a:ext cx="2951166" cy="14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i and the blind forest made with unity">
            <a:extLst>
              <a:ext uri="{FF2B5EF4-FFF2-40B4-BE49-F238E27FC236}">
                <a16:creationId xmlns:a16="http://schemas.microsoft.com/office/drawing/2014/main" id="{568430DB-E745-4FC9-ACA8-94F7D8DF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3" y="2065441"/>
            <a:ext cx="2951165" cy="14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arthstone made with unity">
            <a:extLst>
              <a:ext uri="{FF2B5EF4-FFF2-40B4-BE49-F238E27FC236}">
                <a16:creationId xmlns:a16="http://schemas.microsoft.com/office/drawing/2014/main" id="{F9F91BDC-C95E-4F5C-B548-2E1C7C8A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3657160"/>
            <a:ext cx="2951166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ities skylines made with unity">
            <a:extLst>
              <a:ext uri="{FF2B5EF4-FFF2-40B4-BE49-F238E27FC236}">
                <a16:creationId xmlns:a16="http://schemas.microsoft.com/office/drawing/2014/main" id="{247CC951-9AAD-4824-98FF-DB90467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2" y="3657160"/>
            <a:ext cx="2951164" cy="14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96287-26C1-4F63-B24E-99D6DDBD750B}"/>
              </a:ext>
            </a:extLst>
          </p:cNvPr>
          <p:cNvSpPr txBox="1"/>
          <p:nvPr/>
        </p:nvSpPr>
        <p:spPr>
          <a:xfrm>
            <a:off x="6540175" y="5248878"/>
            <a:ext cx="498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유니티로 제작된 게임들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806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26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537764" y="4735574"/>
            <a:ext cx="11108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FantasyMonster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/Skeleton/Ani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Skeleton@Attack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공격 애니메이션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세모를 누르면 내부의 애니메이션이 나타남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삼각형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아이콘이 애니메이션으로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Attack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끌어서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방법으로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Death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E6434-BFB0-4E03-88AD-A118432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52" y="1101408"/>
            <a:ext cx="2748146" cy="3556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5C63D-BE48-4330-9736-B229EF8F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95" y="1379634"/>
            <a:ext cx="38195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3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734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잘라내기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5163670" y="1317868"/>
            <a:ext cx="64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움직임을 위해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 일부 자름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Skeleton@Attack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Animation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탭으로 이동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15, End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설정하고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FE934B-33F8-4CEE-A481-C2C1D381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4" y="1317867"/>
            <a:ext cx="4513701" cy="43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4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7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Loop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55C697-C3A6-4E05-8725-767E782B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7" y="1317868"/>
            <a:ext cx="4164145" cy="503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5163670" y="1317868"/>
            <a:ext cx="6482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모션은 반복 재생되어야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Skeleton@Walk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Animation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탭으로 이동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Loop 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체크한 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5947262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574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1143896" y="4850947"/>
            <a:ext cx="990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간의 자연스러운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위해 다음과 같이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 Exit Time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될 경우 반드시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 Time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까지 모션이 실행된 이후에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일어남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Duration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일어나면서 모션이 변화하는데 걸리는 시간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CDC47F-0CA4-46A7-B120-94D3A4C9EC0E}"/>
              </a:ext>
            </a:extLst>
          </p:cNvPr>
          <p:cNvGrpSpPr/>
          <p:nvPr/>
        </p:nvGrpSpPr>
        <p:grpSpPr>
          <a:xfrm>
            <a:off x="2633067" y="1367110"/>
            <a:ext cx="6925865" cy="3296434"/>
            <a:chOff x="2419579" y="1334091"/>
            <a:chExt cx="6925865" cy="32964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AF97CF-5154-4459-8C2C-E3618BFC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579" y="1334091"/>
              <a:ext cx="2091061" cy="32964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4F94F2-502A-4C5B-9DDB-38F6EB1D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835" y="1334091"/>
              <a:ext cx="2117999" cy="32964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3803D1-C8DC-4375-9801-4CDD98F7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3029" y="1334091"/>
              <a:ext cx="2142415" cy="3296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487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7AFEB-B3EA-4EE9-B74F-51333349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57" y="1308377"/>
            <a:ext cx="3819525" cy="355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965331" y="5147412"/>
            <a:ext cx="1025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생성한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등록함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86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추적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2071601" y="5140759"/>
            <a:ext cx="8040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걷는 상태 동안 플레이어를 향해 걸어오도록 해야함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EnemyWalkBehavior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FCDF22-4C63-4B00-ACB8-0BCB512F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54" y="1240187"/>
            <a:ext cx="3062881" cy="36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78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54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StateMachineBehaviour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580600" y="5176354"/>
            <a:ext cx="9030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진입할 때 한 번만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OnStateUpdate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머무르는 매 프레임마다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OnStateExit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벗어날 때 한 번만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05EA8-4C1F-47E7-A1AD-53E4FD5C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77" y="1160196"/>
            <a:ext cx="5714738" cy="38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6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ECC0B-78A4-46AD-BD4C-CAB614F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1" y="2022439"/>
            <a:ext cx="7523474" cy="1752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F2663-12A9-414D-A576-7DD14CB7A23A}"/>
              </a:ext>
            </a:extLst>
          </p:cNvPr>
          <p:cNvSpPr txBox="1"/>
          <p:nvPr/>
        </p:nvSpPr>
        <p:spPr>
          <a:xfrm>
            <a:off x="1580852" y="4325748"/>
            <a:ext cx="903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진입할 때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찾아 놓음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42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986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OnStateUpdate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F2663-12A9-414D-A576-7DD14CB7A23A}"/>
              </a:ext>
            </a:extLst>
          </p:cNvPr>
          <p:cNvSpPr txBox="1"/>
          <p:nvPr/>
        </p:nvSpPr>
        <p:spPr>
          <a:xfrm>
            <a:off x="1229954" y="4112283"/>
            <a:ext cx="9732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위치를 통해 플레이어를 향해 이동함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위치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위치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플레이어로 향하는 방향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플레이어와 적의 높이가 다를 수 있으므로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방향은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이렇게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구한 방향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이용하여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transform.position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조정하여 적을 움직임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nomalized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방향 벡터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단위 벡터로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맞춰줌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Quaternion.LookRotation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적이 플레이어 쪽을 바라보도록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ED073-0A31-48A4-9093-B316F256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85" y="2033195"/>
            <a:ext cx="8246026" cy="17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17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81D4E-EBC3-4113-AD1C-106B030E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5" y="1417226"/>
            <a:ext cx="7386634" cy="4023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플레이어를 향해 걸어옴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30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BBFD-3A58-4EF0-A33A-5F28616A516B}"/>
              </a:ext>
            </a:extLst>
          </p:cNvPr>
          <p:cNvSpPr txBox="1"/>
          <p:nvPr/>
        </p:nvSpPr>
        <p:spPr>
          <a:xfrm>
            <a:off x="762667" y="1625473"/>
            <a:ext cx="5447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https://unity3d.com/kr/get-unity/download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다운로드 후 설치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위한 일종의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런처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C2FC4-664E-4590-9CBD-EA25E9BD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94" y="1625473"/>
            <a:ext cx="5054632" cy="321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A3B79-3DC5-4EE2-A3A0-2854E0039813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1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공격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392894" y="4444253"/>
            <a:ext cx="9397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플레이어가 공격 사거리 안에 있다면 플레이어를 공격해야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스크립트 생성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Vector3.Distance(Vector3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a,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거리를 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플레이어와 적 사이의 거리를 구해 만약 그 거리가 공격 사거리보다 작다면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parameter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되도록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9F17E-E274-4160-A803-AAC5E8CD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38" y="1249422"/>
            <a:ext cx="5621510" cy="309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6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피격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761108" y="5191047"/>
            <a:ext cx="866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플레이어 피격을 처리할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깎은 뒤 체력이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작아지면 게임 오버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00A3B-3C6F-43DF-97D9-B7CAF4FA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82" y="1193144"/>
            <a:ext cx="3007362" cy="3850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C077D-E91E-41E7-9EAC-56119BC0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17" y="2500623"/>
            <a:ext cx="38004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57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공격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931750" y="5140759"/>
            <a:ext cx="832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EnemyAttackBehavior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53D1B-7128-4D40-A509-B3D993DD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31" y="1371726"/>
            <a:ext cx="38195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18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EE64B8-6D66-4530-8CAE-29043968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81" y="1952905"/>
            <a:ext cx="8124825" cy="19335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114167" y="4243700"/>
            <a:ext cx="9955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 자신의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불러옴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Physics.OverlapSphere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(Vector3 a, float b,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c) : 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점이 중심이고 반지름이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구 안에 속하는 모든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레이어의 오브젝트를 찾아 리스트로 반환함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사거리 안에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레이어에 속하는 오브젝트가 있다면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데미지를 입힘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95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D5FC81-A164-456A-99F8-0F65E172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1317898"/>
            <a:ext cx="6827520" cy="387963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230419" y="5453353"/>
            <a:ext cx="773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플레이어를 공격함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체력은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확인할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72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54AAB-F80E-4608-AA8B-A80A0037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1317899"/>
            <a:ext cx="6842900" cy="369516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224745" y="5394829"/>
            <a:ext cx="575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많으면 플레이어가 순식간에 녹음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시간이 없기 때문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921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6A5A-18AB-4EE3-8086-2CE9B445D6C1}"/>
              </a:ext>
            </a:extLst>
          </p:cNvPr>
          <p:cNvSpPr txBox="1"/>
          <p:nvPr/>
        </p:nvSpPr>
        <p:spPr>
          <a:xfrm>
            <a:off x="4349799" y="1089653"/>
            <a:ext cx="7530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작을 때에만 플레이어는 데미지를 입음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 데미지를 입으면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매 프레임마다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감소하므로 일종의 타이머가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피격 당할 때마다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immuneTime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만큼의 무적 시간을 갖게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81B0CB-57F6-4789-8F0E-47C1EEDD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2" y="1092473"/>
            <a:ext cx="3797497" cy="48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3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10A9CC-51EF-42B3-9A5E-70231E51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5" y="1096610"/>
            <a:ext cx="3790950" cy="558165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6A5A-18AB-4EE3-8086-2CE9B445D6C1}"/>
              </a:ext>
            </a:extLst>
          </p:cNvPr>
          <p:cNvSpPr txBox="1"/>
          <p:nvPr/>
        </p:nvSpPr>
        <p:spPr>
          <a:xfrm>
            <a:off x="4349799" y="1089653"/>
            <a:ext cx="7530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변수를 통해 게임 오버 여부를 확인함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되었을 경우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호출해 게임 오버를 일으킴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함수에서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경우에만 플레이어 조작이 가능하도록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056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0F5476-76EF-4106-A803-9F4CB084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8"/>
            <a:ext cx="7184554" cy="404870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22089" y="5391798"/>
            <a:ext cx="6547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피격 당할 경우 무적 시간이 생김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오버될 경우 플레이어를 조작할 수 없음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706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피격 및 적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UI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67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3705</Words>
  <Application>Microsoft Office PowerPoint</Application>
  <PresentationFormat>와이드스크린</PresentationFormat>
  <Paragraphs>677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9" baseType="lpstr">
      <vt:lpstr>Symbol</vt:lpstr>
      <vt:lpstr>Arial</vt:lpstr>
      <vt:lpstr>나눔스퀘어 ExtraBold</vt:lpstr>
      <vt:lpstr>나눔스퀘어 Bold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www0131@korea.edu</cp:lastModifiedBy>
  <cp:revision>979</cp:revision>
  <dcterms:created xsi:type="dcterms:W3CDTF">2017-05-29T09:12:16Z</dcterms:created>
  <dcterms:modified xsi:type="dcterms:W3CDTF">2020-08-23T13:34:20Z</dcterms:modified>
</cp:coreProperties>
</file>